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7" Type="http://schemas.openxmlformats.org/officeDocument/2006/relationships/image" Target="../media/image1.jpeg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Rectangle 125" hidden="1"/>
          <p:cNvGraphicFramePr>
            <a:graphicFrameLocks/>
          </p:cNvGraphicFramePr>
          <p:nvPr/>
        </p:nvGraphicFramePr>
        <p:xfrm>
          <a:off x="3" y="0"/>
          <a:ext cx="158262" cy="158750"/>
        </p:xfrm>
        <a:graphic>
          <a:graphicData uri="http://schemas.openxmlformats.org/presentationml/2006/ole">
            <p:oleObj spid="_x0000_s1026" r:id="rId6" imgW="0" imgH="0" progId="">
              <p:embed/>
            </p:oleObj>
          </a:graphicData>
        </a:graphic>
      </p:graphicFrame>
      <p:sp>
        <p:nvSpPr>
          <p:cNvPr id="6" name="Line 123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342900" y="227013"/>
            <a:ext cx="75438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 type="none" w="lg" len="lg"/>
            <a:tailEnd type="none" w="lg" len="lg"/>
          </a:ln>
          <a:effectLst/>
        </p:spPr>
        <p:txBody>
          <a:bodyPr wrap="none" tIns="91440" bIns="91440" anchor="ctr"/>
          <a:lstStyle/>
          <a:p>
            <a:pPr>
              <a:defRPr/>
            </a:pPr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21274" y="214313"/>
          <a:ext cx="7655033" cy="619125"/>
        </p:xfrm>
        <a:graphic>
          <a:graphicData uri="http://schemas.openxmlformats.org/drawingml/2006/table">
            <a:tbl>
              <a:tblPr/>
              <a:tblGrid>
                <a:gridCol w="2868489"/>
                <a:gridCol w="4786544"/>
              </a:tblGrid>
              <a:tr h="619125">
                <a:tc>
                  <a:txBody>
                    <a:bodyPr/>
                    <a:lstStyle/>
                    <a:p>
                      <a:pPr algn="ctr" fontAlgn="ctr"/>
                      <a:endParaRPr lang="en-US" sz="2000" b="0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Rectangle 7"/>
          <p:cNvSpPr/>
          <p:nvPr userDrawn="1"/>
        </p:nvSpPr>
        <p:spPr>
          <a:xfrm>
            <a:off x="213946" y="833439"/>
            <a:ext cx="8787912" cy="5619898"/>
          </a:xfrm>
          <a:prstGeom prst="rect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9" name="Picture 2" descr="C:\Documents and Settings\mojaf\Desktop\BRAND MARKETING utility\Corporate communication\Nuovi loghi\WhirlpoolEMEA_2C_B.jpg"/>
          <p:cNvPicPr>
            <a:picLocks noChangeAspect="1" noChangeArrowheads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003932" y="109538"/>
            <a:ext cx="1008185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 Box 12"/>
          <p:cNvSpPr txBox="1">
            <a:spLocks noChangeArrowheads="1"/>
          </p:cNvSpPr>
          <p:nvPr userDrawn="1">
            <p:custDataLst>
              <p:tags r:id="rId3"/>
            </p:custDataLst>
          </p:nvPr>
        </p:nvSpPr>
        <p:spPr bwMode="auto">
          <a:xfrm>
            <a:off x="8545513" y="6699250"/>
            <a:ext cx="176212" cy="133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r">
              <a:defRPr/>
            </a:pPr>
            <a:r>
              <a:rPr lang="en-US" sz="1000" dirty="0">
                <a:solidFill>
                  <a:srgbClr val="002C5F"/>
                </a:solidFill>
                <a:sym typeface="Wingdings" pitchFamily="2" charset="2"/>
              </a:rPr>
              <a:t></a:t>
            </a:r>
            <a:r>
              <a:rPr lang="de-DE" sz="1000" b="1" dirty="0">
                <a:solidFill>
                  <a:srgbClr val="0C0C0C"/>
                </a:solidFill>
              </a:rPr>
              <a:t> </a:t>
            </a:r>
            <a:fld id="{5EA44CFA-11CA-4CA5-985F-A77E64098AFF}" type="slidenum">
              <a:rPr lang="de-DE" sz="800">
                <a:solidFill>
                  <a:srgbClr val="002C5F"/>
                </a:solidFill>
                <a:latin typeface="Calibri" pitchFamily="34" charset="0"/>
              </a:rPr>
              <a:pPr algn="r">
                <a:defRPr/>
              </a:pPr>
              <a:t>‹#›</a:t>
            </a:fld>
            <a:endParaRPr lang="de-DE" sz="800" dirty="0">
              <a:solidFill>
                <a:srgbClr val="002C5F"/>
              </a:solidFill>
              <a:latin typeface="Calibri" pitchFamily="34" charset="0"/>
            </a:endParaRPr>
          </a:p>
        </p:txBody>
      </p:sp>
      <p:sp>
        <p:nvSpPr>
          <p:cNvPr id="13" name="Footer Placeholder 4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292100" y="6616700"/>
            <a:ext cx="2971800" cy="228600"/>
          </a:xfrm>
          <a:prstGeom prst="rect">
            <a:avLst/>
          </a:prstGeom>
        </p:spPr>
        <p:txBody>
          <a:bodyPr lIns="0" tIns="0" rIns="0" bIns="0" anchor="ctr"/>
          <a:lstStyle/>
          <a:p>
            <a:pPr>
              <a:defRPr/>
            </a:pPr>
            <a:r>
              <a:rPr lang="en-US" sz="800" dirty="0">
                <a:solidFill>
                  <a:srgbClr val="808080"/>
                </a:solidFill>
                <a:latin typeface="Calibri" pitchFamily="34" charset="0"/>
              </a:rPr>
              <a:t>WHIRLPOOL </a:t>
            </a:r>
            <a:r>
              <a:rPr lang="en-US" sz="800" dirty="0" smtClean="0">
                <a:solidFill>
                  <a:srgbClr val="808080"/>
                </a:solidFill>
                <a:latin typeface="Calibri" pitchFamily="34" charset="0"/>
              </a:rPr>
              <a:t>MEA INTERNATIONAL  </a:t>
            </a:r>
            <a:r>
              <a:rPr lang="en-US" sz="800" dirty="0">
                <a:solidFill>
                  <a:srgbClr val="808080"/>
                </a:solidFill>
                <a:latin typeface="Calibri" pitchFamily="34" charset="0"/>
                <a:sym typeface="Wingdings" pitchFamily="2" charset="2"/>
              </a:rPr>
              <a:t> CONFIDENTIAL</a:t>
            </a:r>
            <a:endParaRPr lang="en-US" sz="800" dirty="0">
              <a:solidFill>
                <a:srgbClr val="80808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78" descr="http://photofile.quirici.it/prev_path/DG201302291.jpg?sessionid=8B3325629EE7385CB7F8181903466858"/>
          <p:cNvPicPr>
            <a:picLocks noChangeAspect="1" noChangeArrowheads="1"/>
          </p:cNvPicPr>
          <p:nvPr/>
        </p:nvPicPr>
        <p:blipFill>
          <a:blip r:embed="rId2" cstate="print"/>
          <a:srcRect l="20682" t="13167" r="15958" b="19308"/>
          <a:stretch>
            <a:fillRect/>
          </a:stretch>
        </p:blipFill>
        <p:spPr bwMode="auto">
          <a:xfrm>
            <a:off x="517525" y="1397000"/>
            <a:ext cx="2752725" cy="418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75038" y="1630363"/>
            <a:ext cx="452437" cy="33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3992563" y="1397000"/>
          <a:ext cx="4265492" cy="4607680"/>
        </p:xfrm>
        <a:graphic>
          <a:graphicData uri="http://schemas.openxmlformats.org/drawingml/2006/table">
            <a:tbl>
              <a:tblPr/>
              <a:tblGrid>
                <a:gridCol w="2489627"/>
                <a:gridCol w="1775865"/>
              </a:tblGrid>
              <a:tr h="116114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MODEL NUMBER</a:t>
                      </a:r>
                    </a:p>
                  </a:txBody>
                  <a:tcPr marL="6830" marR="6830" marT="683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dirty="0" smtClean="0">
                          <a:latin typeface="+mn-lt"/>
                        </a:rPr>
                        <a:t>ART 871/A+/NF </a:t>
                      </a:r>
                      <a:endParaRPr lang="en-US" sz="900" b="0" i="0" u="none" strike="noStrike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6830" marR="6830" marT="683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16114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12NC</a:t>
                      </a:r>
                    </a:p>
                  </a:txBody>
                  <a:tcPr marL="6830" marR="6830" marT="683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dirty="0" smtClean="0">
                          <a:latin typeface="+mn-lt"/>
                        </a:rPr>
                        <a:t>856479015010 </a:t>
                      </a:r>
                      <a:endParaRPr lang="en-US" sz="900" b="0" i="0" u="none" strike="noStrike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6830" marR="6830" marT="683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114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EAN code</a:t>
                      </a:r>
                    </a:p>
                  </a:txBody>
                  <a:tcPr marL="6830" marR="6830" marT="683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8003437039768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30" marR="6830" marT="683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16114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Total gross capacity (Lt.)</a:t>
                      </a:r>
                    </a:p>
                  </a:txBody>
                  <a:tcPr marL="6830" marR="6830" marT="683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282 L</a:t>
                      </a:r>
                    </a:p>
                  </a:txBody>
                  <a:tcPr marL="6830" marR="6830" marT="683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114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Star Rating</a:t>
                      </a:r>
                    </a:p>
                  </a:txBody>
                  <a:tcPr marL="6830" marR="6830" marT="683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6830" marR="6830" marT="683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16114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Climate class</a:t>
                      </a:r>
                    </a:p>
                  </a:txBody>
                  <a:tcPr marL="6830" marR="6830" marT="683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SN-T</a:t>
                      </a:r>
                    </a:p>
                  </a:txBody>
                  <a:tcPr marL="6830" marR="6830" marT="683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114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Type of control</a:t>
                      </a:r>
                    </a:p>
                  </a:txBody>
                  <a:tcPr marL="6830" marR="6830" marT="683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Electronic</a:t>
                      </a:r>
                    </a:p>
                  </a:txBody>
                  <a:tcPr marL="6830" marR="6830" marT="683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16114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Frost free system</a:t>
                      </a:r>
                    </a:p>
                  </a:txBody>
                  <a:tcPr marL="6830" marR="6830" marT="683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No </a:t>
                      </a:r>
                      <a:r>
                        <a:rPr lang="en-US" sz="9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Frost in the freezer</a:t>
                      </a:r>
                    </a:p>
                  </a:txBody>
                  <a:tcPr marL="6830" marR="6830" marT="683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114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Energy class</a:t>
                      </a:r>
                    </a:p>
                  </a:txBody>
                  <a:tcPr marL="6830" marR="6830" marT="683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A+</a:t>
                      </a:r>
                    </a:p>
                  </a:txBody>
                  <a:tcPr marL="6830" marR="6830" marT="683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16114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Color</a:t>
                      </a:r>
                    </a:p>
                  </a:txBody>
                  <a:tcPr marL="6830" marR="6830" marT="683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White</a:t>
                      </a:r>
                    </a:p>
                  </a:txBody>
                  <a:tcPr marL="6830" marR="6830" marT="683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114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REFRIGERATOR FEATURES</a:t>
                      </a:r>
                    </a:p>
                  </a:txBody>
                  <a:tcPr marL="6830" marR="6830" marT="683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6830" marR="6830" marT="683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16114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Antibacterial Filter </a:t>
                      </a:r>
                    </a:p>
                  </a:txBody>
                  <a:tcPr marL="6830" marR="6830" marT="683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Yes</a:t>
                      </a:r>
                    </a:p>
                  </a:txBody>
                  <a:tcPr marL="6830" marR="6830" marT="683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114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Air ventilation</a:t>
                      </a:r>
                    </a:p>
                  </a:txBody>
                  <a:tcPr marL="6830" marR="6830" marT="683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Fan</a:t>
                      </a:r>
                    </a:p>
                  </a:txBody>
                  <a:tcPr marL="6830" marR="6830" marT="683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16114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Number of shelves in fridge compartment</a:t>
                      </a:r>
                    </a:p>
                  </a:txBody>
                  <a:tcPr marL="6830" marR="6830" marT="683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5 (4 adjustable)</a:t>
                      </a:r>
                    </a:p>
                  </a:txBody>
                  <a:tcPr marL="6830" marR="6830" marT="683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114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Material of  the shelves</a:t>
                      </a:r>
                    </a:p>
                  </a:txBody>
                  <a:tcPr marL="6830" marR="6830" marT="683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Glass</a:t>
                      </a:r>
                    </a:p>
                  </a:txBody>
                  <a:tcPr marL="6830" marR="6830" marT="683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16114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Number of crisper drawers</a:t>
                      </a:r>
                    </a:p>
                  </a:txBody>
                  <a:tcPr marL="6830" marR="6830" marT="683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6830" marR="6830" marT="683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114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Led lighting</a:t>
                      </a:r>
                    </a:p>
                  </a:txBody>
                  <a:tcPr marL="6830" marR="6830" marT="683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Starlight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30" marR="6830" marT="683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16114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Fast Cooling</a:t>
                      </a:r>
                      <a:endParaRPr lang="en-US" sz="9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30" marR="6830" marT="683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Yes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30" marR="6830" marT="683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114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FREEZER FEATURES</a:t>
                      </a:r>
                    </a:p>
                  </a:txBody>
                  <a:tcPr marL="6830" marR="6830" marT="683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6830" marR="6830" marT="683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16114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Number of freezing drawers</a:t>
                      </a:r>
                    </a:p>
                  </a:txBody>
                  <a:tcPr marL="6830" marR="6830" marT="683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6830" marR="6830" marT="683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114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ELECTRICAL FEATURES &amp; DIMENSIONS</a:t>
                      </a:r>
                    </a:p>
                  </a:txBody>
                  <a:tcPr marL="6830" marR="6830" marT="683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6830" marR="6830" marT="683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16114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Product Dimension </a:t>
                      </a:r>
                      <a:r>
                        <a:rPr lang="en-US" sz="900" b="1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HxWxD</a:t>
                      </a:r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 cm</a:t>
                      </a:r>
                    </a:p>
                  </a:txBody>
                  <a:tcPr marL="6830" marR="6830" marT="683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177 X 54 X 54,5</a:t>
                      </a:r>
                    </a:p>
                  </a:txBody>
                  <a:tcPr marL="6830" marR="6830" marT="683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114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Packed Product dimensions </a:t>
                      </a:r>
                      <a:r>
                        <a:rPr lang="en-US" sz="900" b="1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HxWxD</a:t>
                      </a:r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 cm</a:t>
                      </a:r>
                    </a:p>
                  </a:txBody>
                  <a:tcPr marL="6830" marR="6830" marT="683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183x59x60 </a:t>
                      </a:r>
                    </a:p>
                  </a:txBody>
                  <a:tcPr marL="6830" marR="6830" marT="683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16114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Net Weight kg</a:t>
                      </a:r>
                    </a:p>
                  </a:txBody>
                  <a:tcPr marL="6830" marR="6830" marT="683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58 kg</a:t>
                      </a:r>
                    </a:p>
                  </a:txBody>
                  <a:tcPr marL="6830" marR="6830" marT="683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114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Gross Weight kg</a:t>
                      </a:r>
                    </a:p>
                  </a:txBody>
                  <a:tcPr marL="6830" marR="6830" marT="683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62 kg</a:t>
                      </a:r>
                    </a:p>
                  </a:txBody>
                  <a:tcPr marL="6830" marR="6830" marT="683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16114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Max Electric power W</a:t>
                      </a:r>
                    </a:p>
                  </a:txBody>
                  <a:tcPr marL="6830" marR="6830" marT="683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160 W</a:t>
                      </a:r>
                    </a:p>
                  </a:txBody>
                  <a:tcPr marL="6830" marR="6830" marT="683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114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Absorbtion A</a:t>
                      </a:r>
                    </a:p>
                  </a:txBody>
                  <a:tcPr marL="6830" marR="6830" marT="683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16</a:t>
                      </a:r>
                    </a:p>
                  </a:txBody>
                  <a:tcPr marL="6830" marR="6830" marT="683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16114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Voltage V</a:t>
                      </a:r>
                    </a:p>
                  </a:txBody>
                  <a:tcPr marL="6830" marR="6830" marT="683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220-240</a:t>
                      </a:r>
                    </a:p>
                  </a:txBody>
                  <a:tcPr marL="6830" marR="6830" marT="683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114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Frequency Hz</a:t>
                      </a:r>
                    </a:p>
                  </a:txBody>
                  <a:tcPr marL="6830" marR="6830" marT="683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50</a:t>
                      </a:r>
                    </a:p>
                  </a:txBody>
                  <a:tcPr marL="6830" marR="6830" marT="683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16114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Type of Gas</a:t>
                      </a:r>
                    </a:p>
                  </a:txBody>
                  <a:tcPr marL="6830" marR="6830" marT="683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R600a</a:t>
                      </a:r>
                    </a:p>
                  </a:txBody>
                  <a:tcPr marL="6830" marR="6830" marT="683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114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IFU Language </a:t>
                      </a:r>
                    </a:p>
                  </a:txBody>
                  <a:tcPr marL="6830" marR="6830" marT="683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EN, FR, AR</a:t>
                      </a:r>
                    </a:p>
                  </a:txBody>
                  <a:tcPr marL="6830" marR="6830" marT="683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</a:tr>
              <a:tr h="116114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chemeClr val="tx1"/>
                          </a:solidFill>
                          <a:latin typeface="+mn-lt"/>
                        </a:rPr>
                        <a:t>Plug type</a:t>
                      </a:r>
                    </a:p>
                  </a:txBody>
                  <a:tcPr marL="6830" marR="6830" marT="683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UK</a:t>
                      </a:r>
                    </a:p>
                  </a:txBody>
                  <a:tcPr marL="6830" marR="6830" marT="683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7" name="TextBox 3"/>
          <p:cNvSpPr txBox="1">
            <a:spLocks noChangeArrowheads="1"/>
          </p:cNvSpPr>
          <p:nvPr/>
        </p:nvSpPr>
        <p:spPr bwMode="auto">
          <a:xfrm>
            <a:off x="517525" y="534988"/>
            <a:ext cx="29638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dirty="0">
                <a:solidFill>
                  <a:schemeClr val="bg1"/>
                </a:solidFill>
              </a:rPr>
              <a:t>COOLING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TextBox 4"/>
          <p:cNvSpPr txBox="1">
            <a:spLocks noChangeArrowheads="1"/>
          </p:cNvSpPr>
          <p:nvPr/>
        </p:nvSpPr>
        <p:spPr bwMode="auto">
          <a:xfrm>
            <a:off x="4313238" y="534988"/>
            <a:ext cx="29654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dirty="0"/>
              <a:t>BOTTOM MOUNT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9h3EB8Ga0uq4sdjLUNgs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HZ0DwQt9kiS6zvSxE9__w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tMcPRcJ90C7CrstsIouHw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63</Paragraphs>
  <Slides>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GEORGB1</cp:lastModifiedBy>
  <cp:revision>1</cp:revision>
  <dcterms:created xsi:type="dcterms:W3CDTF">2006-08-16T00:00:00Z</dcterms:created>
  <dcterms:modified xsi:type="dcterms:W3CDTF">2014-07-20T08:16:39Z</dcterms:modified>
</cp:coreProperties>
</file>